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2" r:id="rId3"/>
    <p:sldId id="296" r:id="rId4"/>
    <p:sldId id="293" r:id="rId5"/>
    <p:sldId id="297" r:id="rId6"/>
    <p:sldId id="294" r:id="rId7"/>
    <p:sldId id="295" r:id="rId8"/>
    <p:sldId id="298" r:id="rId9"/>
    <p:sldId id="262" r:id="rId10"/>
    <p:sldId id="299" r:id="rId11"/>
    <p:sldId id="300" r:id="rId12"/>
    <p:sldId id="301" r:id="rId13"/>
    <p:sldId id="267" r:id="rId14"/>
    <p:sldId id="268" r:id="rId15"/>
    <p:sldId id="269" r:id="rId16"/>
    <p:sldId id="302" r:id="rId17"/>
    <p:sldId id="272" r:id="rId18"/>
    <p:sldId id="271" r:id="rId19"/>
    <p:sldId id="304" r:id="rId20"/>
    <p:sldId id="270" r:id="rId21"/>
    <p:sldId id="303" r:id="rId22"/>
    <p:sldId id="305" r:id="rId23"/>
    <p:sldId id="306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B05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0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8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8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B9DB-81E1-48C2-BB2E-0BE95964DEC0}" type="datetimeFigureOut">
              <a:rPr lang="en-US" smtClean="0"/>
              <a:t>08-Sep-23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8503F-8567-4465-B2BE-D3105088A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rojecteuclid.org/journals/annals-of-mathematical-statistics/volume-33/issue-1/The-Future-of-Data-Analysis/10.1214/aoms/1177704711.full" TargetMode="Externa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projecteuclid.org/journals/annals-of-mathematical-statistics/volume-33/issue-1/The-Future-of-Data-Analysis/10.1214/aoms/1177704711.full" TargetMode="Externa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87380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Introduction to Genomic Data Science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4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3" y="820248"/>
            <a:ext cx="8096250" cy="23717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20100" y="1612436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 / Transcriptomic</a:t>
            </a:r>
          </a:p>
          <a:p>
            <a:r>
              <a:rPr lang="en-US" dirty="0" smtClean="0"/>
              <a:t>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0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48893" y="1024308"/>
            <a:ext cx="9894213" cy="5130000"/>
            <a:chOff x="76701" y="1205283"/>
            <a:chExt cx="9894213" cy="513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1" y="1205283"/>
              <a:ext cx="9642857" cy="513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820150" y="5050961"/>
              <a:ext cx="11507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Sequence</a:t>
              </a:r>
            </a:p>
            <a:p>
              <a:r>
                <a:rPr lang="en-US" dirty="0" smtClean="0"/>
                <a:t>Alignment</a:t>
              </a:r>
            </a:p>
            <a:p>
              <a:r>
                <a:rPr lang="en-US" dirty="0" smtClean="0"/>
                <a:t>Map</a:t>
              </a:r>
            </a:p>
            <a:p>
              <a:r>
                <a:rPr lang="en-US" dirty="0" smtClean="0"/>
                <a:t>(.</a:t>
              </a:r>
              <a:r>
                <a:rPr lang="en-US" dirty="0" err="1" smtClean="0"/>
                <a:t>sam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17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955130"/>
            <a:ext cx="5714286" cy="323428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How does –omics Data look like?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088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5325357" cy="3971925"/>
            <a:chOff x="0" y="0"/>
            <a:chExt cx="5325357" cy="39719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16168"/>
              <a:ext cx="5325357" cy="305575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7" y="0"/>
              <a:ext cx="5181600" cy="790575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6488668"/>
            <a:ext cx="529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https://www.nature.com/articles/s41586-023-05896-x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162" y="4152083"/>
            <a:ext cx="9209438" cy="2407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357" y="444680"/>
            <a:ext cx="6678733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6467" y="3105835"/>
            <a:ext cx="829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Baskerville Old Face" panose="02020602080505020303" pitchFamily="18" charset="0"/>
              </a:rPr>
              <a:t>Open Challenges in Genomics Data Science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13823">
            <a:off x="1123949" y="2844225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nk Free" panose="03080402000500000000" pitchFamily="66" charset="0"/>
              </a:rPr>
              <a:t>(Some)</a:t>
            </a:r>
            <a:endParaRPr lang="en-US" sz="2800" dirty="0">
              <a:latin typeface="Ink Free" panose="03080402000500000000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96" y="2505075"/>
            <a:ext cx="92773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935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Genomic Annotation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75" y="769441"/>
            <a:ext cx="10397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Methods based on evolutionary conservation, sequence patterns, aggregation of experimental results, and others.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 smtClean="0">
                <a:latin typeface="Baskerville Old Face" panose="02020602080505020303" pitchFamily="18" charset="0"/>
              </a:rPr>
              <a:t>Machine Learning methods increasingly used for this purpose.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59"/>
            <a:ext cx="12192000" cy="47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304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Regulatory Motif Discovery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462"/>
            <a:ext cx="4711944" cy="2347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53" y="1331416"/>
            <a:ext cx="6120284" cy="4507409"/>
          </a:xfrm>
          <a:prstGeom prst="rect">
            <a:avLst/>
          </a:prstGeom>
        </p:spPr>
      </p:pic>
      <p:pic>
        <p:nvPicPr>
          <p:cNvPr id="12290" name="Picture 2" descr="Fig.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443584"/>
            <a:ext cx="5645150" cy="32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1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13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Long non-coding RNAs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7410" name="Picture 2" descr="Long non-coding RNAs: definitions, functions, challenges and  recommendations | Nature Reviews Molecular Cell Bi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31" y="1692771"/>
            <a:ext cx="9211085" cy="4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0075" y="871041"/>
            <a:ext cx="7019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Is the ‘language’ of </a:t>
            </a:r>
            <a:r>
              <a:rPr lang="en-US" dirty="0" err="1" smtClean="0">
                <a:latin typeface="Baskerville Old Face" panose="02020602080505020303" pitchFamily="18" charset="0"/>
              </a:rPr>
              <a:t>lncRNAs</a:t>
            </a:r>
            <a:r>
              <a:rPr lang="en-US" dirty="0" smtClean="0">
                <a:latin typeface="Baskerville Old Face" panose="02020602080505020303" pitchFamily="18" charset="0"/>
              </a:rPr>
              <a:t> based on sequence, shape, or something else?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 smtClean="0">
                <a:latin typeface="Baskerville Old Face" panose="02020602080505020303" pitchFamily="18" charset="0"/>
              </a:rPr>
              <a:t>What is the ‘syntax’ of this language?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29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34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Baskerville Old Face" panose="02020602080505020303" pitchFamily="18" charset="0"/>
              </a:rPr>
              <a:t>Epigenomics</a:t>
            </a:r>
            <a:r>
              <a:rPr lang="en-US" sz="4400" dirty="0" smtClean="0">
                <a:latin typeface="Baskerville Old Face" panose="02020602080505020303" pitchFamily="18" charset="0"/>
              </a:rPr>
              <a:t> and </a:t>
            </a:r>
            <a:r>
              <a:rPr lang="en-US" sz="4400" dirty="0" err="1" smtClean="0">
                <a:latin typeface="Baskerville Old Face" panose="02020602080505020303" pitchFamily="18" charset="0"/>
              </a:rPr>
              <a:t>Epitranscriptomics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6386" name="Picture 2" descr="Long-read sequencing in the era of epigenomics and epitranscriptomics |  Nature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959941"/>
            <a:ext cx="9753601" cy="572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0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489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Spatial multi-omics in single cells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5362" name="Picture 2" descr="Microtechnologies for single-cell and spatial multi-omics | Nature Reviews  Bio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045666"/>
            <a:ext cx="9505950" cy="56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5426184"/>
            <a:ext cx="18097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269022"/>
            <a:ext cx="4495800" cy="1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114300"/>
            <a:ext cx="7981950" cy="641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4067175" cy="1083217"/>
          </a:xfrm>
          <a:prstGeom prst="rect">
            <a:avLst/>
          </a:prstGeom>
        </p:spPr>
      </p:pic>
      <p:pic>
        <p:nvPicPr>
          <p:cNvPr id="4098" name="Picture 2" descr="The future of data analysis. SS. 1-67. In: Annals of Mathematical Statistics.  Vol. 33, No. 1. by Tukey, John W.: (1962) | Antiquariat Gerhard Gru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83217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6200" y="6343650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Baskerville Old Face" panose="02020602080505020303" pitchFamily="18" charset="0"/>
              </a:rPr>
              <a:t>1962</a:t>
            </a:r>
            <a:endParaRPr lang="en-US" sz="3200" i="1" dirty="0"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72075" y="2773904"/>
            <a:ext cx="6648450" cy="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29100" y="3021554"/>
            <a:ext cx="7591425" cy="1692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52912" y="324062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9100" y="352637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9100" y="3770331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41006" y="4025937"/>
            <a:ext cx="1102519" cy="2594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8618" y="6127209"/>
            <a:ext cx="7736682" cy="45885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41006" y="6408756"/>
            <a:ext cx="1169194" cy="4179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1363325" y="5887344"/>
            <a:ext cx="561975" cy="1289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0762" y="649829"/>
            <a:ext cx="4729163" cy="73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72075" y="6662686"/>
            <a:ext cx="8439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hlinkClick r:id="rId5"/>
              </a:rPr>
              <a:t>https://projecteuclid.org/journals/annals-of-mathematical-statistics/volume-33/issue-1/The-Future-of-Data-Analysis/10.1214/aoms/1177704711.full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29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275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Genome Sequencing at Population Scale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02958" y="1007566"/>
            <a:ext cx="9939249" cy="5631359"/>
            <a:chOff x="1598233" y="769441"/>
            <a:chExt cx="9939249" cy="5631359"/>
          </a:xfrm>
        </p:grpSpPr>
        <p:pic>
          <p:nvPicPr>
            <p:cNvPr id="13314" name="Picture 2" descr="    &#10; 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33" y="769442"/>
              <a:ext cx="5165870" cy="39454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7013106" y="769441"/>
              <a:ext cx="4524375" cy="3162300"/>
              <a:chOff x="6891337" y="769441"/>
              <a:chExt cx="4524375" cy="3162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1337" y="769441"/>
                <a:ext cx="4524375" cy="31623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3316" name="Picture 4" descr="upload.wikimedia.org/wikipedia/en/thumb/a/ae/Fl...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2312" y="3645991"/>
                <a:ext cx="495300" cy="24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7013107" y="4162426"/>
              <a:ext cx="4524375" cy="2238374"/>
              <a:chOff x="6715125" y="4134444"/>
              <a:chExt cx="4711596" cy="21901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5125" y="4134444"/>
                <a:ext cx="4711596" cy="2190156"/>
              </a:xfrm>
              <a:prstGeom prst="rect">
                <a:avLst/>
              </a:prstGeom>
            </p:spPr>
          </p:pic>
          <p:pic>
            <p:nvPicPr>
              <p:cNvPr id="13318" name="Picture 6" descr="cdn.britannica.com/33/4833-004-828A9A84/Flag-Un...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0471" y="6013747"/>
                <a:ext cx="528150" cy="274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9375" y="4775283"/>
              <a:ext cx="3265108" cy="162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62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99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Understanding multifactorial traits / diseases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4338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1779091"/>
            <a:ext cx="5359400" cy="36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65" y="2322623"/>
            <a:ext cx="5893010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skerville Old Face" panose="02020602080505020303" pitchFamily="18" charset="0"/>
              </a:rPr>
              <a:t>-omics and Medicine</a:t>
            </a:r>
            <a:endParaRPr lang="en-US" sz="4400" dirty="0">
              <a:latin typeface="Baskerville Old Face" panose="02020602080505020303" pitchFamily="18" charset="0"/>
            </a:endParaRPr>
          </a:p>
        </p:txBody>
      </p:sp>
      <p:pic>
        <p:nvPicPr>
          <p:cNvPr id="18434" name="Picture 2" descr="Multilevel omics for the discovery of biomarkers and therapeutic targets  for stroke | Nature Reviews Neur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862"/>
            <a:ext cx="12157356" cy="40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8144"/>
          <a:stretch/>
        </p:blipFill>
        <p:spPr>
          <a:xfrm>
            <a:off x="7074974" y="6032500"/>
            <a:ext cx="5117026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celerating Discovery with a Unified Analytics Platform for Genomics |  Databrick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0"/>
            <a:ext cx="9296400" cy="68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1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ow Omics Data Analysis Software can solve Analysis Bottlene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"/>
            <a:ext cx="1219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29768" y="1879600"/>
            <a:ext cx="1577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Computational</a:t>
            </a:r>
          </a:p>
          <a:p>
            <a:r>
              <a:rPr lang="en-US" dirty="0" smtClean="0"/>
              <a:t>Power and</a:t>
            </a:r>
          </a:p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8037" y="4152900"/>
            <a:ext cx="227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and</a:t>
            </a:r>
          </a:p>
          <a:p>
            <a:r>
              <a:rPr lang="en-US" dirty="0" smtClean="0"/>
              <a:t>Efficient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Bioinformaticians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(-</a:t>
            </a:r>
            <a:r>
              <a:rPr lang="en-US" dirty="0" err="1" smtClean="0">
                <a:solidFill>
                  <a:srgbClr val="FF0000"/>
                </a:solidFill>
              </a:rPr>
              <a:t>omic</a:t>
            </a:r>
            <a:r>
              <a:rPr lang="en-US" dirty="0" smtClean="0">
                <a:solidFill>
                  <a:srgbClr val="FF0000"/>
                </a:solidFill>
              </a:rPr>
              <a:t> Data Scientists)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368" y="3073400"/>
            <a:ext cx="151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Exabytes</a:t>
            </a:r>
            <a:r>
              <a:rPr lang="en-US" dirty="0" smtClean="0"/>
              <a:t> of</a:t>
            </a:r>
          </a:p>
          <a:p>
            <a:r>
              <a:rPr lang="en-US" dirty="0" smtClean="0"/>
              <a:t>Genomic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3436" y="2641600"/>
            <a:ext cx="102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Scientific</a:t>
            </a:r>
          </a:p>
          <a:p>
            <a:r>
              <a:rPr lang="en-US" dirty="0" smtClean="0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114300"/>
            <a:ext cx="7981950" cy="641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4067175" cy="1083217"/>
          </a:xfrm>
          <a:prstGeom prst="rect">
            <a:avLst/>
          </a:prstGeom>
        </p:spPr>
      </p:pic>
      <p:pic>
        <p:nvPicPr>
          <p:cNvPr id="4098" name="Picture 2" descr="The future of data analysis. SS. 1-67. In: Annals of Mathematical Statistics.  Vol. 33, No. 1. by Tukey, John W.: (1962) | Antiquariat Gerhard Gru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83217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6200" y="6343650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Baskerville Old Face" panose="02020602080505020303" pitchFamily="18" charset="0"/>
              </a:rPr>
              <a:t>1962</a:t>
            </a:r>
            <a:endParaRPr lang="en-US" sz="3200" i="1" dirty="0"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72075" y="2773904"/>
            <a:ext cx="6648450" cy="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29100" y="3021554"/>
            <a:ext cx="7591425" cy="1692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52912" y="324062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9100" y="3526379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9100" y="3770331"/>
            <a:ext cx="7672388" cy="835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41006" y="4025937"/>
            <a:ext cx="1102519" cy="25941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8618" y="6127209"/>
            <a:ext cx="7736682" cy="45885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41006" y="6408756"/>
            <a:ext cx="1169194" cy="4179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1363325" y="5887344"/>
            <a:ext cx="561975" cy="12890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0762" y="649829"/>
            <a:ext cx="4729163" cy="7396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72075" y="6662686"/>
            <a:ext cx="8439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hlinkClick r:id="rId5"/>
              </a:rPr>
              <a:t>https://projecteuclid.org/journals/annals-of-mathematical-statistics/volume-33/issue-1/The-Future-of-Data-Analysis/10.1214/aoms/1177704711.full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76200" y="0"/>
            <a:ext cx="12353925" cy="69284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037" y="2757487"/>
            <a:ext cx="7781925" cy="134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28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two Revolutionary Fields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7383" y="4722197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emerged in the 1980s as the confluence of genetics, statistics,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large-scale datasets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This pre-eminent role of genomics also inspired the emergence of many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“-omics”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terms inside and outside academia.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383" y="1325563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7383" y="4722197"/>
            <a:ext cx="557348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emerged in the 1980s as the confluence of genetics, statistics,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large-scale datasets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This pre-eminent role of genomics also inspired the emergence of many 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“-omics”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terms inside and outside academia.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two Revolutionary Fields</a:t>
            </a:r>
            <a:endParaRPr lang="en-US" sz="3200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708" y="1169988"/>
            <a:ext cx="5713367" cy="52117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7383" y="2887663"/>
            <a:ext cx="5573485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Genomics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genomic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/>
          <p:cNvSpPr/>
          <p:nvPr/>
        </p:nvSpPr>
        <p:spPr>
          <a:xfrm>
            <a:off x="1143000" y="3067050"/>
            <a:ext cx="3619500" cy="3257550"/>
          </a:xfrm>
          <a:prstGeom prst="downArrow">
            <a:avLst>
              <a:gd name="adj1" fmla="val 50000"/>
              <a:gd name="adj2" fmla="val 5994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Exploring the Intersection of </a:t>
            </a:r>
            <a:r>
              <a:rPr lang="en-US" sz="3200" b="1" dirty="0" smtClean="0"/>
              <a:t>many (?)</a:t>
            </a:r>
            <a:r>
              <a:rPr lang="en-US" sz="3200" dirty="0" smtClean="0"/>
              <a:t> Revolutionary Fields</a:t>
            </a:r>
            <a:endParaRPr lang="en-US" sz="3200" dirty="0"/>
          </a:p>
        </p:txBody>
      </p:sp>
      <p:pic>
        <p:nvPicPr>
          <p:cNvPr id="1026" name="Picture 2" descr="Data science concepts you need to know! Part 1 | by Michael Barber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092200"/>
            <a:ext cx="5675449" cy="51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229600" y="4905375"/>
            <a:ext cx="1552575" cy="771525"/>
          </a:xfrm>
          <a:prstGeom prst="round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10500" y="4752975"/>
            <a:ext cx="2514600" cy="707886"/>
          </a:xfrm>
          <a:prstGeom prst="rect">
            <a:avLst/>
          </a:prstGeom>
          <a:solidFill>
            <a:srgbClr val="B05A7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-omics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383" y="1116013"/>
            <a:ext cx="5573485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-omics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 Science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an interdisciplinary academic field that uses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scientific methods, processes,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systems to extract or extrapolate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insights from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1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unstructured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u="sng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u="sng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omic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2650" y="3067050"/>
            <a:ext cx="16531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Proteomics</a:t>
            </a:r>
          </a:p>
          <a:p>
            <a:r>
              <a:rPr lang="en-US" dirty="0" smtClean="0"/>
              <a:t>Metabolomics</a:t>
            </a:r>
          </a:p>
          <a:p>
            <a:r>
              <a:rPr lang="en-US" dirty="0" smtClean="0"/>
              <a:t>Epi-(omics)</a:t>
            </a:r>
          </a:p>
          <a:p>
            <a:r>
              <a:rPr lang="en-US" dirty="0" err="1" smtClean="0"/>
              <a:t>Phenomics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9823" y="5291137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Baskerville Old Face" panose="02020602080505020303" pitchFamily="18" charset="0"/>
              </a:rPr>
              <a:t>-omics</a:t>
            </a:r>
            <a:endParaRPr lang="en-US" sz="3200" dirty="0" smtClean="0">
              <a:latin typeface="Baskerville Old Face" panose="020206020805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83" y="6332696"/>
            <a:ext cx="888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Methods common in the analysis of various –omics data </a:t>
            </a:r>
            <a:r>
              <a:rPr lang="en-US" b="1" dirty="0" smtClean="0"/>
              <a:t>and their combination (</a:t>
            </a:r>
            <a:r>
              <a:rPr lang="en-US" b="1" dirty="0" smtClean="0">
                <a:solidFill>
                  <a:srgbClr val="FF0000"/>
                </a:solidFill>
              </a:rPr>
              <a:t>multi-omics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2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905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V framework of Data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olume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elocity 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131413"/>
                </a:solidFill>
                <a:latin typeface="Baskerville Old Face" panose="02020602080505020303" pitchFamily="18" charset="0"/>
              </a:rPr>
              <a:t>ariety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54533"/>
            <a:ext cx="9839325" cy="3937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4" y="4702785"/>
            <a:ext cx="5876925" cy="2221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11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76"/>
          <a:stretch/>
        </p:blipFill>
        <p:spPr>
          <a:xfrm>
            <a:off x="1047750" y="782526"/>
            <a:ext cx="9999753" cy="5980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357187"/>
            <a:ext cx="83248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508</Words>
  <Application>Microsoft Office PowerPoint</Application>
  <PresentationFormat>Widescreen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</vt:lpstr>
      <vt:lpstr>Baskerville Old Face</vt:lpstr>
      <vt:lpstr>Calibri</vt:lpstr>
      <vt:lpstr>Calibri Light</vt:lpstr>
      <vt:lpstr>Ink Free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Exploring the Intersection of two Revolutionary Fields</vt:lpstr>
      <vt:lpstr>Exploring the Intersection of two Revolutionary Fields</vt:lpstr>
      <vt:lpstr>Exploring the Intersection of many (?) Revolutionary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20</cp:revision>
  <dcterms:created xsi:type="dcterms:W3CDTF">2023-09-08T14:18:43Z</dcterms:created>
  <dcterms:modified xsi:type="dcterms:W3CDTF">2023-09-08T17:44:45Z</dcterms:modified>
</cp:coreProperties>
</file>